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6" r:id="rId4"/>
    <p:sldId id="268" r:id="rId5"/>
    <p:sldId id="269" r:id="rId6"/>
    <p:sldId id="270" r:id="rId7"/>
    <p:sldId id="261" r:id="rId8"/>
    <p:sldId id="262" r:id="rId9"/>
    <p:sldId id="263" r:id="rId10"/>
    <p:sldId id="264" r:id="rId11"/>
    <p:sldId id="273" r:id="rId12"/>
    <p:sldId id="267" r:id="rId13"/>
    <p:sldId id="257" r:id="rId14"/>
    <p:sldId id="258" r:id="rId15"/>
    <p:sldId id="259" r:id="rId16"/>
    <p:sldId id="271"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82"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760643-8E85-440E-B143-8A14C4901E8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FF6696BD-B55B-45FF-98BC-7B910FAF9D1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2591E32E-0085-4DCB-A30B-5736B38E438A}"/>
              </a:ext>
            </a:extLst>
          </p:cNvPr>
          <p:cNvSpPr>
            <a:spLocks noGrp="1"/>
          </p:cNvSpPr>
          <p:nvPr>
            <p:ph type="dt" sz="half" idx="10"/>
          </p:nvPr>
        </p:nvSpPr>
        <p:spPr/>
        <p:txBody>
          <a:bodyPr/>
          <a:lstStyle/>
          <a:p>
            <a:fld id="{9E71CC1C-87CD-4E5F-AC8E-822CC0C2DCAB}" type="datetimeFigureOut">
              <a:rPr lang="en-US" smtClean="0"/>
              <a:t>8/7/2025</a:t>
            </a:fld>
            <a:endParaRPr lang="en-US"/>
          </a:p>
        </p:txBody>
      </p:sp>
      <p:sp>
        <p:nvSpPr>
          <p:cNvPr id="5" name="Footer Placeholder 4">
            <a:extLst>
              <a:ext uri="{FF2B5EF4-FFF2-40B4-BE49-F238E27FC236}">
                <a16:creationId xmlns:a16="http://schemas.microsoft.com/office/drawing/2014/main" xmlns="" id="{FF083339-7B6E-4327-B5F1-46053F2AA4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B961819-C43F-49F0-AE4B-BFB7883CBFDD}"/>
              </a:ext>
            </a:extLst>
          </p:cNvPr>
          <p:cNvSpPr>
            <a:spLocks noGrp="1"/>
          </p:cNvSpPr>
          <p:nvPr>
            <p:ph type="sldNum" sz="quarter" idx="12"/>
          </p:nvPr>
        </p:nvSpPr>
        <p:spPr/>
        <p:txBody>
          <a:bodyPr/>
          <a:lstStyle/>
          <a:p>
            <a:fld id="{BF126579-F911-4E5E-92AB-0BB130A83A7B}" type="slidenum">
              <a:rPr lang="en-US" smtClean="0"/>
              <a:t>‹#›</a:t>
            </a:fld>
            <a:endParaRPr lang="en-US"/>
          </a:p>
        </p:txBody>
      </p:sp>
    </p:spTree>
    <p:extLst>
      <p:ext uri="{BB962C8B-B14F-4D97-AF65-F5344CB8AC3E}">
        <p14:creationId xmlns:p14="http://schemas.microsoft.com/office/powerpoint/2010/main" val="3391434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61267FC-693B-4EBD-8737-3D950041FCF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85E0A735-1258-4E87-97F9-2610D9575AB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763ACBC-99AA-465F-84CB-738F01245033}"/>
              </a:ext>
            </a:extLst>
          </p:cNvPr>
          <p:cNvSpPr>
            <a:spLocks noGrp="1"/>
          </p:cNvSpPr>
          <p:nvPr>
            <p:ph type="dt" sz="half" idx="10"/>
          </p:nvPr>
        </p:nvSpPr>
        <p:spPr/>
        <p:txBody>
          <a:bodyPr/>
          <a:lstStyle/>
          <a:p>
            <a:fld id="{9E71CC1C-87CD-4E5F-AC8E-822CC0C2DCAB}" type="datetimeFigureOut">
              <a:rPr lang="en-US" smtClean="0"/>
              <a:t>8/7/2025</a:t>
            </a:fld>
            <a:endParaRPr lang="en-US"/>
          </a:p>
        </p:txBody>
      </p:sp>
      <p:sp>
        <p:nvSpPr>
          <p:cNvPr id="5" name="Footer Placeholder 4">
            <a:extLst>
              <a:ext uri="{FF2B5EF4-FFF2-40B4-BE49-F238E27FC236}">
                <a16:creationId xmlns:a16="http://schemas.microsoft.com/office/drawing/2014/main" xmlns="" id="{9643C8FB-C809-400D-AA4D-4C3C049324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FF6DF06-E067-443F-B826-DCAAD050D868}"/>
              </a:ext>
            </a:extLst>
          </p:cNvPr>
          <p:cNvSpPr>
            <a:spLocks noGrp="1"/>
          </p:cNvSpPr>
          <p:nvPr>
            <p:ph type="sldNum" sz="quarter" idx="12"/>
          </p:nvPr>
        </p:nvSpPr>
        <p:spPr/>
        <p:txBody>
          <a:bodyPr/>
          <a:lstStyle/>
          <a:p>
            <a:fld id="{BF126579-F911-4E5E-92AB-0BB130A83A7B}" type="slidenum">
              <a:rPr lang="en-US" smtClean="0"/>
              <a:t>‹#›</a:t>
            </a:fld>
            <a:endParaRPr lang="en-US"/>
          </a:p>
        </p:txBody>
      </p:sp>
    </p:spTree>
    <p:extLst>
      <p:ext uri="{BB962C8B-B14F-4D97-AF65-F5344CB8AC3E}">
        <p14:creationId xmlns:p14="http://schemas.microsoft.com/office/powerpoint/2010/main" val="2288264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C2159167-C015-4F0D-A1C1-682133D5F93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448B5E88-E6F8-41E9-B27A-0D7846E5468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D7ED019-1B64-4BF6-B565-69A89D1BA7F1}"/>
              </a:ext>
            </a:extLst>
          </p:cNvPr>
          <p:cNvSpPr>
            <a:spLocks noGrp="1"/>
          </p:cNvSpPr>
          <p:nvPr>
            <p:ph type="dt" sz="half" idx="10"/>
          </p:nvPr>
        </p:nvSpPr>
        <p:spPr/>
        <p:txBody>
          <a:bodyPr/>
          <a:lstStyle/>
          <a:p>
            <a:fld id="{9E71CC1C-87CD-4E5F-AC8E-822CC0C2DCAB}" type="datetimeFigureOut">
              <a:rPr lang="en-US" smtClean="0"/>
              <a:t>8/7/2025</a:t>
            </a:fld>
            <a:endParaRPr lang="en-US"/>
          </a:p>
        </p:txBody>
      </p:sp>
      <p:sp>
        <p:nvSpPr>
          <p:cNvPr id="5" name="Footer Placeholder 4">
            <a:extLst>
              <a:ext uri="{FF2B5EF4-FFF2-40B4-BE49-F238E27FC236}">
                <a16:creationId xmlns:a16="http://schemas.microsoft.com/office/drawing/2014/main" xmlns="" id="{52E1EE41-2BCC-4478-8A7F-2F46DBCAF8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C9FC6C1-B427-42AC-B516-38F2A201ED51}"/>
              </a:ext>
            </a:extLst>
          </p:cNvPr>
          <p:cNvSpPr>
            <a:spLocks noGrp="1"/>
          </p:cNvSpPr>
          <p:nvPr>
            <p:ph type="sldNum" sz="quarter" idx="12"/>
          </p:nvPr>
        </p:nvSpPr>
        <p:spPr/>
        <p:txBody>
          <a:bodyPr/>
          <a:lstStyle/>
          <a:p>
            <a:fld id="{BF126579-F911-4E5E-92AB-0BB130A83A7B}" type="slidenum">
              <a:rPr lang="en-US" smtClean="0"/>
              <a:t>‹#›</a:t>
            </a:fld>
            <a:endParaRPr lang="en-US"/>
          </a:p>
        </p:txBody>
      </p:sp>
    </p:spTree>
    <p:extLst>
      <p:ext uri="{BB962C8B-B14F-4D97-AF65-F5344CB8AC3E}">
        <p14:creationId xmlns:p14="http://schemas.microsoft.com/office/powerpoint/2010/main" val="3798099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C273D2-4CC7-40C1-9639-BB4627F653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31B31AF8-8DF4-4323-AE89-0D4D554F6E1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C15BAA5-549A-4D14-BF24-8AB2A07E6224}"/>
              </a:ext>
            </a:extLst>
          </p:cNvPr>
          <p:cNvSpPr>
            <a:spLocks noGrp="1"/>
          </p:cNvSpPr>
          <p:nvPr>
            <p:ph type="dt" sz="half" idx="10"/>
          </p:nvPr>
        </p:nvSpPr>
        <p:spPr/>
        <p:txBody>
          <a:bodyPr/>
          <a:lstStyle/>
          <a:p>
            <a:fld id="{9E71CC1C-87CD-4E5F-AC8E-822CC0C2DCAB}" type="datetimeFigureOut">
              <a:rPr lang="en-US" smtClean="0"/>
              <a:t>8/7/2025</a:t>
            </a:fld>
            <a:endParaRPr lang="en-US"/>
          </a:p>
        </p:txBody>
      </p:sp>
      <p:sp>
        <p:nvSpPr>
          <p:cNvPr id="5" name="Footer Placeholder 4">
            <a:extLst>
              <a:ext uri="{FF2B5EF4-FFF2-40B4-BE49-F238E27FC236}">
                <a16:creationId xmlns:a16="http://schemas.microsoft.com/office/drawing/2014/main" xmlns="" id="{B685AD35-2222-4450-A917-099AF1840C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0BFA164-6C20-4C17-8479-82992DE7BB2D}"/>
              </a:ext>
            </a:extLst>
          </p:cNvPr>
          <p:cNvSpPr>
            <a:spLocks noGrp="1"/>
          </p:cNvSpPr>
          <p:nvPr>
            <p:ph type="sldNum" sz="quarter" idx="12"/>
          </p:nvPr>
        </p:nvSpPr>
        <p:spPr/>
        <p:txBody>
          <a:bodyPr/>
          <a:lstStyle/>
          <a:p>
            <a:fld id="{BF126579-F911-4E5E-92AB-0BB130A83A7B}" type="slidenum">
              <a:rPr lang="en-US" smtClean="0"/>
              <a:t>‹#›</a:t>
            </a:fld>
            <a:endParaRPr lang="en-US"/>
          </a:p>
        </p:txBody>
      </p:sp>
    </p:spTree>
    <p:extLst>
      <p:ext uri="{BB962C8B-B14F-4D97-AF65-F5344CB8AC3E}">
        <p14:creationId xmlns:p14="http://schemas.microsoft.com/office/powerpoint/2010/main" val="2987466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6DDD52F-009E-4775-A917-202996DB5D3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EAC4E815-CDA1-4F3C-8AE5-9397AAAE5AD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36454794-9CB8-4E02-8995-066B68F352E0}"/>
              </a:ext>
            </a:extLst>
          </p:cNvPr>
          <p:cNvSpPr>
            <a:spLocks noGrp="1"/>
          </p:cNvSpPr>
          <p:nvPr>
            <p:ph type="dt" sz="half" idx="10"/>
          </p:nvPr>
        </p:nvSpPr>
        <p:spPr/>
        <p:txBody>
          <a:bodyPr/>
          <a:lstStyle/>
          <a:p>
            <a:fld id="{9E71CC1C-87CD-4E5F-AC8E-822CC0C2DCAB}" type="datetimeFigureOut">
              <a:rPr lang="en-US" smtClean="0"/>
              <a:t>8/7/2025</a:t>
            </a:fld>
            <a:endParaRPr lang="en-US"/>
          </a:p>
        </p:txBody>
      </p:sp>
      <p:sp>
        <p:nvSpPr>
          <p:cNvPr id="5" name="Footer Placeholder 4">
            <a:extLst>
              <a:ext uri="{FF2B5EF4-FFF2-40B4-BE49-F238E27FC236}">
                <a16:creationId xmlns:a16="http://schemas.microsoft.com/office/drawing/2014/main" xmlns="" id="{4E93E71D-D0D7-4AB4-A428-B8020DEDB2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C9254532-2FFB-4C62-9AFF-72C3ECD828E9}"/>
              </a:ext>
            </a:extLst>
          </p:cNvPr>
          <p:cNvSpPr>
            <a:spLocks noGrp="1"/>
          </p:cNvSpPr>
          <p:nvPr>
            <p:ph type="sldNum" sz="quarter" idx="12"/>
          </p:nvPr>
        </p:nvSpPr>
        <p:spPr/>
        <p:txBody>
          <a:bodyPr/>
          <a:lstStyle/>
          <a:p>
            <a:fld id="{BF126579-F911-4E5E-92AB-0BB130A83A7B}" type="slidenum">
              <a:rPr lang="en-US" smtClean="0"/>
              <a:t>‹#›</a:t>
            </a:fld>
            <a:endParaRPr lang="en-US"/>
          </a:p>
        </p:txBody>
      </p:sp>
    </p:spTree>
    <p:extLst>
      <p:ext uri="{BB962C8B-B14F-4D97-AF65-F5344CB8AC3E}">
        <p14:creationId xmlns:p14="http://schemas.microsoft.com/office/powerpoint/2010/main" val="1782766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0F10218-790B-42A4-B2F1-57EF987C70A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633A89E9-5D9B-461E-85B1-7EF8FCA18C5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1932DACA-FA3F-4056-AAE9-89651CD5904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C7A8A5FC-36B3-4CC5-ADEB-2D73034D87BD}"/>
              </a:ext>
            </a:extLst>
          </p:cNvPr>
          <p:cNvSpPr>
            <a:spLocks noGrp="1"/>
          </p:cNvSpPr>
          <p:nvPr>
            <p:ph type="dt" sz="half" idx="10"/>
          </p:nvPr>
        </p:nvSpPr>
        <p:spPr/>
        <p:txBody>
          <a:bodyPr/>
          <a:lstStyle/>
          <a:p>
            <a:fld id="{9E71CC1C-87CD-4E5F-AC8E-822CC0C2DCAB}" type="datetimeFigureOut">
              <a:rPr lang="en-US" smtClean="0"/>
              <a:t>8/7/2025</a:t>
            </a:fld>
            <a:endParaRPr lang="en-US"/>
          </a:p>
        </p:txBody>
      </p:sp>
      <p:sp>
        <p:nvSpPr>
          <p:cNvPr id="6" name="Footer Placeholder 5">
            <a:extLst>
              <a:ext uri="{FF2B5EF4-FFF2-40B4-BE49-F238E27FC236}">
                <a16:creationId xmlns:a16="http://schemas.microsoft.com/office/drawing/2014/main" xmlns="" id="{236E8FF0-81F0-443B-8611-A1FE4CBF5C7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95DD4A17-E1CC-4789-8CC1-7985A54BB1A7}"/>
              </a:ext>
            </a:extLst>
          </p:cNvPr>
          <p:cNvSpPr>
            <a:spLocks noGrp="1"/>
          </p:cNvSpPr>
          <p:nvPr>
            <p:ph type="sldNum" sz="quarter" idx="12"/>
          </p:nvPr>
        </p:nvSpPr>
        <p:spPr/>
        <p:txBody>
          <a:bodyPr/>
          <a:lstStyle/>
          <a:p>
            <a:fld id="{BF126579-F911-4E5E-92AB-0BB130A83A7B}" type="slidenum">
              <a:rPr lang="en-US" smtClean="0"/>
              <a:t>‹#›</a:t>
            </a:fld>
            <a:endParaRPr lang="en-US"/>
          </a:p>
        </p:txBody>
      </p:sp>
    </p:spTree>
    <p:extLst>
      <p:ext uri="{BB962C8B-B14F-4D97-AF65-F5344CB8AC3E}">
        <p14:creationId xmlns:p14="http://schemas.microsoft.com/office/powerpoint/2010/main" val="2203794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AD2477-38F7-4524-A706-AAA6B9B79F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5A54526D-177F-43CC-9DC6-879ED4853B0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B61848F1-93DE-48F8-A3F3-5A3A5681997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ACD4A7D3-9F56-41E0-9693-29D7ABFBCD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67347FD0-3088-4863-8714-3D106B289D9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4EAB1936-873C-414D-B89B-019CD9E7F34B}"/>
              </a:ext>
            </a:extLst>
          </p:cNvPr>
          <p:cNvSpPr>
            <a:spLocks noGrp="1"/>
          </p:cNvSpPr>
          <p:nvPr>
            <p:ph type="dt" sz="half" idx="10"/>
          </p:nvPr>
        </p:nvSpPr>
        <p:spPr/>
        <p:txBody>
          <a:bodyPr/>
          <a:lstStyle/>
          <a:p>
            <a:fld id="{9E71CC1C-87CD-4E5F-AC8E-822CC0C2DCAB}" type="datetimeFigureOut">
              <a:rPr lang="en-US" smtClean="0"/>
              <a:t>8/7/2025</a:t>
            </a:fld>
            <a:endParaRPr lang="en-US"/>
          </a:p>
        </p:txBody>
      </p:sp>
      <p:sp>
        <p:nvSpPr>
          <p:cNvPr id="8" name="Footer Placeholder 7">
            <a:extLst>
              <a:ext uri="{FF2B5EF4-FFF2-40B4-BE49-F238E27FC236}">
                <a16:creationId xmlns:a16="http://schemas.microsoft.com/office/drawing/2014/main" xmlns="" id="{EA9DADD0-0079-4D7D-BE3E-ACB42481463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C6D7BD1C-C062-4238-A292-7324877D3E20}"/>
              </a:ext>
            </a:extLst>
          </p:cNvPr>
          <p:cNvSpPr>
            <a:spLocks noGrp="1"/>
          </p:cNvSpPr>
          <p:nvPr>
            <p:ph type="sldNum" sz="quarter" idx="12"/>
          </p:nvPr>
        </p:nvSpPr>
        <p:spPr/>
        <p:txBody>
          <a:bodyPr/>
          <a:lstStyle/>
          <a:p>
            <a:fld id="{BF126579-F911-4E5E-92AB-0BB130A83A7B}" type="slidenum">
              <a:rPr lang="en-US" smtClean="0"/>
              <a:t>‹#›</a:t>
            </a:fld>
            <a:endParaRPr lang="en-US"/>
          </a:p>
        </p:txBody>
      </p:sp>
    </p:spTree>
    <p:extLst>
      <p:ext uri="{BB962C8B-B14F-4D97-AF65-F5344CB8AC3E}">
        <p14:creationId xmlns:p14="http://schemas.microsoft.com/office/powerpoint/2010/main" val="686934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EEBA23-D92C-4206-8797-2986FACF058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875F3F86-68EC-4E4F-8986-CCB44FEC06BC}"/>
              </a:ext>
            </a:extLst>
          </p:cNvPr>
          <p:cNvSpPr>
            <a:spLocks noGrp="1"/>
          </p:cNvSpPr>
          <p:nvPr>
            <p:ph type="dt" sz="half" idx="10"/>
          </p:nvPr>
        </p:nvSpPr>
        <p:spPr/>
        <p:txBody>
          <a:bodyPr/>
          <a:lstStyle/>
          <a:p>
            <a:fld id="{9E71CC1C-87CD-4E5F-AC8E-822CC0C2DCAB}" type="datetimeFigureOut">
              <a:rPr lang="en-US" smtClean="0"/>
              <a:t>8/7/2025</a:t>
            </a:fld>
            <a:endParaRPr lang="en-US"/>
          </a:p>
        </p:txBody>
      </p:sp>
      <p:sp>
        <p:nvSpPr>
          <p:cNvPr id="4" name="Footer Placeholder 3">
            <a:extLst>
              <a:ext uri="{FF2B5EF4-FFF2-40B4-BE49-F238E27FC236}">
                <a16:creationId xmlns:a16="http://schemas.microsoft.com/office/drawing/2014/main" xmlns="" id="{C62E36C8-A561-4099-ACB8-A9731772736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B553762C-1F6B-4C91-8B88-F4FC517DA1C2}"/>
              </a:ext>
            </a:extLst>
          </p:cNvPr>
          <p:cNvSpPr>
            <a:spLocks noGrp="1"/>
          </p:cNvSpPr>
          <p:nvPr>
            <p:ph type="sldNum" sz="quarter" idx="12"/>
          </p:nvPr>
        </p:nvSpPr>
        <p:spPr/>
        <p:txBody>
          <a:bodyPr/>
          <a:lstStyle/>
          <a:p>
            <a:fld id="{BF126579-F911-4E5E-92AB-0BB130A83A7B}" type="slidenum">
              <a:rPr lang="en-US" smtClean="0"/>
              <a:t>‹#›</a:t>
            </a:fld>
            <a:endParaRPr lang="en-US"/>
          </a:p>
        </p:txBody>
      </p:sp>
    </p:spTree>
    <p:extLst>
      <p:ext uri="{BB962C8B-B14F-4D97-AF65-F5344CB8AC3E}">
        <p14:creationId xmlns:p14="http://schemas.microsoft.com/office/powerpoint/2010/main" val="1207259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D525AF5E-3D10-4946-BBCF-69B1F29E7BCD}"/>
              </a:ext>
            </a:extLst>
          </p:cNvPr>
          <p:cNvSpPr>
            <a:spLocks noGrp="1"/>
          </p:cNvSpPr>
          <p:nvPr>
            <p:ph type="dt" sz="half" idx="10"/>
          </p:nvPr>
        </p:nvSpPr>
        <p:spPr/>
        <p:txBody>
          <a:bodyPr/>
          <a:lstStyle/>
          <a:p>
            <a:fld id="{9E71CC1C-87CD-4E5F-AC8E-822CC0C2DCAB}" type="datetimeFigureOut">
              <a:rPr lang="en-US" smtClean="0"/>
              <a:t>8/7/2025</a:t>
            </a:fld>
            <a:endParaRPr lang="en-US"/>
          </a:p>
        </p:txBody>
      </p:sp>
      <p:sp>
        <p:nvSpPr>
          <p:cNvPr id="3" name="Footer Placeholder 2">
            <a:extLst>
              <a:ext uri="{FF2B5EF4-FFF2-40B4-BE49-F238E27FC236}">
                <a16:creationId xmlns:a16="http://schemas.microsoft.com/office/drawing/2014/main" xmlns="" id="{601F69FF-F39A-4A73-AC04-EFA25AC249D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13719183-F1CB-4976-BB43-5A8B83961510}"/>
              </a:ext>
            </a:extLst>
          </p:cNvPr>
          <p:cNvSpPr>
            <a:spLocks noGrp="1"/>
          </p:cNvSpPr>
          <p:nvPr>
            <p:ph type="sldNum" sz="quarter" idx="12"/>
          </p:nvPr>
        </p:nvSpPr>
        <p:spPr/>
        <p:txBody>
          <a:bodyPr/>
          <a:lstStyle/>
          <a:p>
            <a:fld id="{BF126579-F911-4E5E-92AB-0BB130A83A7B}" type="slidenum">
              <a:rPr lang="en-US" smtClean="0"/>
              <a:t>‹#›</a:t>
            </a:fld>
            <a:endParaRPr lang="en-US"/>
          </a:p>
        </p:txBody>
      </p:sp>
    </p:spTree>
    <p:extLst>
      <p:ext uri="{BB962C8B-B14F-4D97-AF65-F5344CB8AC3E}">
        <p14:creationId xmlns:p14="http://schemas.microsoft.com/office/powerpoint/2010/main" val="1813793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90496F-62A7-457C-84AE-B04F13FC86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69243F84-1A7D-410C-B0A5-0546BCE93A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2F706FC8-8271-4A9F-B6F9-39F9322F07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FE37158D-1FA3-4E92-81DB-41F3C3E0A034}"/>
              </a:ext>
            </a:extLst>
          </p:cNvPr>
          <p:cNvSpPr>
            <a:spLocks noGrp="1"/>
          </p:cNvSpPr>
          <p:nvPr>
            <p:ph type="dt" sz="half" idx="10"/>
          </p:nvPr>
        </p:nvSpPr>
        <p:spPr/>
        <p:txBody>
          <a:bodyPr/>
          <a:lstStyle/>
          <a:p>
            <a:fld id="{9E71CC1C-87CD-4E5F-AC8E-822CC0C2DCAB}" type="datetimeFigureOut">
              <a:rPr lang="en-US" smtClean="0"/>
              <a:t>8/7/2025</a:t>
            </a:fld>
            <a:endParaRPr lang="en-US"/>
          </a:p>
        </p:txBody>
      </p:sp>
      <p:sp>
        <p:nvSpPr>
          <p:cNvPr id="6" name="Footer Placeholder 5">
            <a:extLst>
              <a:ext uri="{FF2B5EF4-FFF2-40B4-BE49-F238E27FC236}">
                <a16:creationId xmlns:a16="http://schemas.microsoft.com/office/drawing/2014/main" xmlns="" id="{0EB578FF-2E0A-4445-9C61-3A0FE7352E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AF9A44F5-CB19-464B-BB5A-4BAD957F3237}"/>
              </a:ext>
            </a:extLst>
          </p:cNvPr>
          <p:cNvSpPr>
            <a:spLocks noGrp="1"/>
          </p:cNvSpPr>
          <p:nvPr>
            <p:ph type="sldNum" sz="quarter" idx="12"/>
          </p:nvPr>
        </p:nvSpPr>
        <p:spPr/>
        <p:txBody>
          <a:bodyPr/>
          <a:lstStyle/>
          <a:p>
            <a:fld id="{BF126579-F911-4E5E-92AB-0BB130A83A7B}" type="slidenum">
              <a:rPr lang="en-US" smtClean="0"/>
              <a:t>‹#›</a:t>
            </a:fld>
            <a:endParaRPr lang="en-US"/>
          </a:p>
        </p:txBody>
      </p:sp>
    </p:spTree>
    <p:extLst>
      <p:ext uri="{BB962C8B-B14F-4D97-AF65-F5344CB8AC3E}">
        <p14:creationId xmlns:p14="http://schemas.microsoft.com/office/powerpoint/2010/main" val="1355714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5EF9BD-A710-417B-B053-4277F853EB8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2D4BB516-84AB-41D5-8414-594A7BBA055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5764F09E-DD44-4BBB-B32E-49C52D9274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A8AD1E8E-33E7-4098-9A73-E8D5F85D7FDD}"/>
              </a:ext>
            </a:extLst>
          </p:cNvPr>
          <p:cNvSpPr>
            <a:spLocks noGrp="1"/>
          </p:cNvSpPr>
          <p:nvPr>
            <p:ph type="dt" sz="half" idx="10"/>
          </p:nvPr>
        </p:nvSpPr>
        <p:spPr/>
        <p:txBody>
          <a:bodyPr/>
          <a:lstStyle/>
          <a:p>
            <a:fld id="{9E71CC1C-87CD-4E5F-AC8E-822CC0C2DCAB}" type="datetimeFigureOut">
              <a:rPr lang="en-US" smtClean="0"/>
              <a:t>8/7/2025</a:t>
            </a:fld>
            <a:endParaRPr lang="en-US"/>
          </a:p>
        </p:txBody>
      </p:sp>
      <p:sp>
        <p:nvSpPr>
          <p:cNvPr id="6" name="Footer Placeholder 5">
            <a:extLst>
              <a:ext uri="{FF2B5EF4-FFF2-40B4-BE49-F238E27FC236}">
                <a16:creationId xmlns:a16="http://schemas.microsoft.com/office/drawing/2014/main" xmlns="" id="{A6090666-BED1-4500-9779-F9B7D8A23F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23673266-4EDA-4A21-A4E0-F85A87D0F9EE}"/>
              </a:ext>
            </a:extLst>
          </p:cNvPr>
          <p:cNvSpPr>
            <a:spLocks noGrp="1"/>
          </p:cNvSpPr>
          <p:nvPr>
            <p:ph type="sldNum" sz="quarter" idx="12"/>
          </p:nvPr>
        </p:nvSpPr>
        <p:spPr/>
        <p:txBody>
          <a:bodyPr/>
          <a:lstStyle/>
          <a:p>
            <a:fld id="{BF126579-F911-4E5E-92AB-0BB130A83A7B}" type="slidenum">
              <a:rPr lang="en-US" smtClean="0"/>
              <a:t>‹#›</a:t>
            </a:fld>
            <a:endParaRPr lang="en-US"/>
          </a:p>
        </p:txBody>
      </p:sp>
    </p:spTree>
    <p:extLst>
      <p:ext uri="{BB962C8B-B14F-4D97-AF65-F5344CB8AC3E}">
        <p14:creationId xmlns:p14="http://schemas.microsoft.com/office/powerpoint/2010/main" val="1080579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E56743DE-5A7D-4379-A37A-B6134AFC530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E3152D24-9E6A-4080-B3FA-FE4693C069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74CE0C87-CB5B-4D1B-8E9A-5C6B6536CAA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71CC1C-87CD-4E5F-AC8E-822CC0C2DCAB}" type="datetimeFigureOut">
              <a:rPr lang="en-US" smtClean="0"/>
              <a:t>8/7/2025</a:t>
            </a:fld>
            <a:endParaRPr lang="en-US"/>
          </a:p>
        </p:txBody>
      </p:sp>
      <p:sp>
        <p:nvSpPr>
          <p:cNvPr id="5" name="Footer Placeholder 4">
            <a:extLst>
              <a:ext uri="{FF2B5EF4-FFF2-40B4-BE49-F238E27FC236}">
                <a16:creationId xmlns:a16="http://schemas.microsoft.com/office/drawing/2014/main" xmlns="" id="{544F6770-8286-4C1A-9641-75D3F299BE6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7B737C4B-2765-4B8D-A7AA-17C628CBFD8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26579-F911-4E5E-92AB-0BB130A83A7B}" type="slidenum">
              <a:rPr lang="en-US" smtClean="0"/>
              <a:t>‹#›</a:t>
            </a:fld>
            <a:endParaRPr lang="en-US"/>
          </a:p>
        </p:txBody>
      </p:sp>
    </p:spTree>
    <p:extLst>
      <p:ext uri="{BB962C8B-B14F-4D97-AF65-F5344CB8AC3E}">
        <p14:creationId xmlns:p14="http://schemas.microsoft.com/office/powerpoint/2010/main" val="38500656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2624FD-A205-4D98-94C1-19BA9EFC076B}"/>
              </a:ext>
            </a:extLst>
          </p:cNvPr>
          <p:cNvSpPr>
            <a:spLocks noGrp="1"/>
          </p:cNvSpPr>
          <p:nvPr>
            <p:ph type="ctrTitle"/>
          </p:nvPr>
        </p:nvSpPr>
        <p:spPr/>
        <p:txBody>
          <a:bodyPr>
            <a:normAutofit/>
          </a:bodyPr>
          <a:lstStyle/>
          <a:p>
            <a:r>
              <a:rPr lang="en-US" sz="6600" b="1" dirty="0"/>
              <a:t>PPBS </a:t>
            </a:r>
            <a:br>
              <a:rPr lang="en-US" sz="6600" b="1" dirty="0"/>
            </a:br>
            <a:endParaRPr lang="en-US" sz="6600" b="1" dirty="0"/>
          </a:p>
        </p:txBody>
      </p:sp>
      <p:sp>
        <p:nvSpPr>
          <p:cNvPr id="3" name="Subtitle 2">
            <a:extLst>
              <a:ext uri="{FF2B5EF4-FFF2-40B4-BE49-F238E27FC236}">
                <a16:creationId xmlns:a16="http://schemas.microsoft.com/office/drawing/2014/main" xmlns="" id="{7172A7A8-1CA7-4A49-BC01-D3245933401D}"/>
              </a:ext>
            </a:extLst>
          </p:cNvPr>
          <p:cNvSpPr>
            <a:spLocks noGrp="1"/>
          </p:cNvSpPr>
          <p:nvPr>
            <p:ph type="subTitle" idx="1"/>
          </p:nvPr>
        </p:nvSpPr>
        <p:spPr>
          <a:xfrm>
            <a:off x="1524000" y="2774372"/>
            <a:ext cx="9144000" cy="2556163"/>
          </a:xfrm>
        </p:spPr>
        <p:txBody>
          <a:bodyPr>
            <a:normAutofit fontScale="92500" lnSpcReduction="10000"/>
          </a:bodyPr>
          <a:lstStyle/>
          <a:p>
            <a:r>
              <a:rPr lang="en-US" sz="4000" i="1" dirty="0">
                <a:solidFill>
                  <a:srgbClr val="FF0000"/>
                </a:solidFill>
              </a:rPr>
              <a:t>Planning Programming Budgeting Systems</a:t>
            </a:r>
          </a:p>
          <a:p>
            <a:r>
              <a:rPr lang="en-US" dirty="0"/>
              <a:t>By</a:t>
            </a:r>
          </a:p>
          <a:p>
            <a:r>
              <a:rPr lang="en-US" dirty="0"/>
              <a:t>Dr. </a:t>
            </a:r>
            <a:r>
              <a:rPr lang="en-US" dirty="0" err="1"/>
              <a:t>Manjulata</a:t>
            </a:r>
            <a:r>
              <a:rPr lang="en-US" dirty="0"/>
              <a:t> Sao</a:t>
            </a:r>
          </a:p>
          <a:p>
            <a:r>
              <a:rPr lang="en-US" dirty="0"/>
              <a:t>Assistant Professor </a:t>
            </a:r>
          </a:p>
          <a:p>
            <a:r>
              <a:rPr lang="en-US" dirty="0" smtClean="0"/>
              <a:t>Govt. Dr</a:t>
            </a:r>
            <a:r>
              <a:rPr lang="en-US" dirty="0"/>
              <a:t>. W.W. Patankar Girls P.G. </a:t>
            </a:r>
            <a:r>
              <a:rPr lang="en-US" dirty="0" smtClean="0"/>
              <a:t>College, Durg (C.G.) </a:t>
            </a:r>
            <a:endParaRPr lang="en-US" dirty="0"/>
          </a:p>
          <a:p>
            <a:r>
              <a:rPr lang="en-US" i="1" dirty="0"/>
              <a:t> </a:t>
            </a:r>
            <a:endParaRPr lang="en-US" dirty="0"/>
          </a:p>
        </p:txBody>
      </p:sp>
    </p:spTree>
    <p:extLst>
      <p:ext uri="{BB962C8B-B14F-4D97-AF65-F5344CB8AC3E}">
        <p14:creationId xmlns:p14="http://schemas.microsoft.com/office/powerpoint/2010/main" val="37377848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76C86CA-ED06-4DDA-A902-3B80BDD3C7E6}"/>
              </a:ext>
            </a:extLst>
          </p:cNvPr>
          <p:cNvSpPr>
            <a:spLocks noGrp="1"/>
          </p:cNvSpPr>
          <p:nvPr>
            <p:ph type="title"/>
          </p:nvPr>
        </p:nvSpPr>
        <p:spPr/>
        <p:txBody>
          <a:bodyPr/>
          <a:lstStyle/>
          <a:p>
            <a:r>
              <a:rPr lang="en-US" dirty="0"/>
              <a:t>BUDGETING </a:t>
            </a:r>
          </a:p>
        </p:txBody>
      </p:sp>
      <p:sp>
        <p:nvSpPr>
          <p:cNvPr id="3" name="Content Placeholder 2">
            <a:extLst>
              <a:ext uri="{FF2B5EF4-FFF2-40B4-BE49-F238E27FC236}">
                <a16:creationId xmlns:a16="http://schemas.microsoft.com/office/drawing/2014/main" xmlns="" id="{A13D5358-EFCE-4128-800F-011A435FCE4F}"/>
              </a:ext>
            </a:extLst>
          </p:cNvPr>
          <p:cNvSpPr>
            <a:spLocks noGrp="1"/>
          </p:cNvSpPr>
          <p:nvPr>
            <p:ph idx="1"/>
          </p:nvPr>
        </p:nvSpPr>
        <p:spPr/>
        <p:txBody>
          <a:bodyPr/>
          <a:lstStyle/>
          <a:p>
            <a:r>
              <a:rPr lang="en-US" dirty="0"/>
              <a:t>Budgeting is the process of creating a plan to spend your money. This spending plan is called a budget. Creating this spending plan allows you to determine in advance whether you will have enough money to do the things you need to do or would like to do. Budgeting is simply balancing your expenses with your income.</a:t>
            </a:r>
          </a:p>
        </p:txBody>
      </p:sp>
    </p:spTree>
    <p:extLst>
      <p:ext uri="{BB962C8B-B14F-4D97-AF65-F5344CB8AC3E}">
        <p14:creationId xmlns:p14="http://schemas.microsoft.com/office/powerpoint/2010/main" val="22563397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BCA3FC-F8B0-4651-ABF6-A3E4CD6B13C0}"/>
              </a:ext>
            </a:extLst>
          </p:cNvPr>
          <p:cNvSpPr>
            <a:spLocks noGrp="1"/>
          </p:cNvSpPr>
          <p:nvPr>
            <p:ph type="title"/>
          </p:nvPr>
        </p:nvSpPr>
        <p:spPr/>
        <p:txBody>
          <a:bodyPr/>
          <a:lstStyle/>
          <a:p>
            <a:r>
              <a:rPr lang="en-US" b="1" dirty="0">
                <a:solidFill>
                  <a:srgbClr val="FF0000"/>
                </a:solidFill>
              </a:rPr>
              <a:t>COMPONENT OF PPBS </a:t>
            </a:r>
          </a:p>
        </p:txBody>
      </p:sp>
      <p:sp>
        <p:nvSpPr>
          <p:cNvPr id="3" name="Content Placeholder 2">
            <a:extLst>
              <a:ext uri="{FF2B5EF4-FFF2-40B4-BE49-F238E27FC236}">
                <a16:creationId xmlns:a16="http://schemas.microsoft.com/office/drawing/2014/main" xmlns="" id="{BD0C34DA-8DCB-4AF0-8653-3AF52C263D73}"/>
              </a:ext>
            </a:extLst>
          </p:cNvPr>
          <p:cNvSpPr>
            <a:spLocks noGrp="1"/>
          </p:cNvSpPr>
          <p:nvPr>
            <p:ph idx="1"/>
          </p:nvPr>
        </p:nvSpPr>
        <p:spPr/>
        <p:txBody>
          <a:bodyPr/>
          <a:lstStyle/>
          <a:p>
            <a:r>
              <a:rPr lang="en-US" dirty="0"/>
              <a:t>1. OUTPUT ORIENTATION </a:t>
            </a:r>
          </a:p>
          <a:p>
            <a:r>
              <a:rPr lang="en-US" dirty="0"/>
              <a:t>2.COMPLETENESS </a:t>
            </a:r>
          </a:p>
          <a:p>
            <a:r>
              <a:rPr lang="en-US" dirty="0"/>
              <a:t>3. SUITABILITY OF ANALYSIS</a:t>
            </a:r>
          </a:p>
          <a:p>
            <a:r>
              <a:rPr lang="en-US" dirty="0"/>
              <a:t>4.DECISION MAKING PREFERENCE </a:t>
            </a:r>
          </a:p>
        </p:txBody>
      </p:sp>
    </p:spTree>
    <p:extLst>
      <p:ext uri="{BB962C8B-B14F-4D97-AF65-F5344CB8AC3E}">
        <p14:creationId xmlns:p14="http://schemas.microsoft.com/office/powerpoint/2010/main" val="12348833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02DDC2C-28B6-4B50-95DA-AD575E869A76}"/>
              </a:ext>
            </a:extLst>
          </p:cNvPr>
          <p:cNvSpPr>
            <a:spLocks noGrp="1"/>
          </p:cNvSpPr>
          <p:nvPr>
            <p:ph type="title"/>
          </p:nvPr>
        </p:nvSpPr>
        <p:spPr>
          <a:xfrm>
            <a:off x="609600" y="365125"/>
            <a:ext cx="10744200" cy="1325563"/>
          </a:xfrm>
        </p:spPr>
        <p:txBody>
          <a:bodyPr>
            <a:normAutofit fontScale="90000"/>
          </a:bodyPr>
          <a:lstStyle/>
          <a:p>
            <a:r>
              <a:rPr lang="en-US" sz="2700" dirty="0"/>
              <a:t>PPBS is concerned not only with inputs and outputs but also with outcomes (effects) and alternatives. In the model advanced by Charles Schultze, PPBS involves the following</a:t>
            </a:r>
            <a:r>
              <a:rPr lang="en-US" dirty="0"/>
              <a:t>:</a:t>
            </a:r>
          </a:p>
        </p:txBody>
      </p:sp>
      <p:sp>
        <p:nvSpPr>
          <p:cNvPr id="3" name="Content Placeholder 2">
            <a:extLst>
              <a:ext uri="{FF2B5EF4-FFF2-40B4-BE49-F238E27FC236}">
                <a16:creationId xmlns:a16="http://schemas.microsoft.com/office/drawing/2014/main" xmlns="" id="{A182B582-EA24-4679-85A4-CAF2338E02EC}"/>
              </a:ext>
            </a:extLst>
          </p:cNvPr>
          <p:cNvSpPr>
            <a:spLocks noGrp="1"/>
          </p:cNvSpPr>
          <p:nvPr>
            <p:ph idx="1"/>
          </p:nvPr>
        </p:nvSpPr>
        <p:spPr/>
        <p:txBody>
          <a:bodyPr/>
          <a:lstStyle/>
          <a:p>
            <a:r>
              <a:rPr lang="en-US" dirty="0"/>
              <a:t>1) careful identification and examination of goals and objectives in each area of government activity; </a:t>
            </a:r>
          </a:p>
          <a:p>
            <a:r>
              <a:rPr lang="en-US" dirty="0"/>
              <a:t>2) the analysis of alternatives to find the most effective way of achieving </a:t>
            </a:r>
            <a:r>
              <a:rPr lang="en-US" dirty="0" err="1"/>
              <a:t>programme</a:t>
            </a:r>
            <a:r>
              <a:rPr lang="en-US" dirty="0"/>
              <a:t> objectives at a least cost;</a:t>
            </a:r>
          </a:p>
          <a:p>
            <a:r>
              <a:rPr lang="en-US" dirty="0"/>
              <a:t> 3) forcing agencies to consider </a:t>
            </a:r>
            <a:r>
              <a:rPr lang="en-US" dirty="0" err="1"/>
              <a:t>programmes</a:t>
            </a:r>
            <a:r>
              <a:rPr lang="en-US" dirty="0"/>
              <a:t> as means to defined objectives; and </a:t>
            </a:r>
          </a:p>
          <a:p>
            <a:r>
              <a:rPr lang="en-US" dirty="0"/>
              <a:t>4) subjecting </a:t>
            </a:r>
            <a:r>
              <a:rPr lang="en-US" dirty="0" err="1"/>
              <a:t>programmes</a:t>
            </a:r>
            <a:r>
              <a:rPr lang="en-US" dirty="0"/>
              <a:t> to competition from alternative and more effective or efficient </a:t>
            </a:r>
            <a:r>
              <a:rPr lang="en-US" dirty="0" err="1"/>
              <a:t>programmes</a:t>
            </a:r>
            <a:r>
              <a:rPr lang="en-US" dirty="0"/>
              <a:t> within the government.</a:t>
            </a:r>
          </a:p>
        </p:txBody>
      </p:sp>
    </p:spTree>
    <p:extLst>
      <p:ext uri="{BB962C8B-B14F-4D97-AF65-F5344CB8AC3E}">
        <p14:creationId xmlns:p14="http://schemas.microsoft.com/office/powerpoint/2010/main" val="33060585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83A875A-7E63-4941-8F5E-FC9F409374F8}"/>
              </a:ext>
            </a:extLst>
          </p:cNvPr>
          <p:cNvSpPr>
            <a:spLocks noGrp="1"/>
          </p:cNvSpPr>
          <p:nvPr>
            <p:ph type="title"/>
          </p:nvPr>
        </p:nvSpPr>
        <p:spPr/>
        <p:txBody>
          <a:bodyPr/>
          <a:lstStyle/>
          <a:p>
            <a:r>
              <a:rPr lang="en-US" b="1" dirty="0"/>
              <a:t>Advantages of PPBS</a:t>
            </a:r>
            <a:endParaRPr lang="en-US" dirty="0"/>
          </a:p>
        </p:txBody>
      </p:sp>
      <p:sp>
        <p:nvSpPr>
          <p:cNvPr id="3" name="Content Placeholder 2">
            <a:extLst>
              <a:ext uri="{FF2B5EF4-FFF2-40B4-BE49-F238E27FC236}">
                <a16:creationId xmlns:a16="http://schemas.microsoft.com/office/drawing/2014/main" xmlns="" id="{E1F07A61-B980-4EA2-88BA-84443BA7877B}"/>
              </a:ext>
            </a:extLst>
          </p:cNvPr>
          <p:cNvSpPr>
            <a:spLocks noGrp="1"/>
          </p:cNvSpPr>
          <p:nvPr>
            <p:ph idx="1"/>
          </p:nvPr>
        </p:nvSpPr>
        <p:spPr>
          <a:xfrm>
            <a:off x="838200" y="1825625"/>
            <a:ext cx="10515600" cy="4351338"/>
          </a:xfrm>
        </p:spPr>
        <p:txBody>
          <a:bodyPr>
            <a:normAutofit fontScale="77500" lnSpcReduction="20000"/>
          </a:bodyPr>
          <a:lstStyle/>
          <a:p>
            <a:r>
              <a:rPr lang="en-US" dirty="0"/>
              <a:t>The benefits of PPBS may be described as follows5:</a:t>
            </a:r>
          </a:p>
          <a:p>
            <a:r>
              <a:rPr lang="en-US" dirty="0"/>
              <a:t>1. </a:t>
            </a:r>
            <a:r>
              <a:rPr lang="en-US" b="1" dirty="0"/>
              <a:t>PPBS offers clear information about organization’s goals:</a:t>
            </a:r>
            <a:r>
              <a:rPr lang="en-US" dirty="0"/>
              <a:t>  PPBS enables administrative departments to grasp what goals they need. At the end of the day, you may also find out whether you have achieved these goals. PPBS allows the public and the approval body both to assess the budget and to be aware of its programs and financial resources, because of its informational property.</a:t>
            </a:r>
          </a:p>
          <a:p>
            <a:r>
              <a:rPr lang="en-US" dirty="0"/>
              <a:t>2. </a:t>
            </a:r>
            <a:r>
              <a:rPr lang="en-US" b="1" dirty="0"/>
              <a:t>PPBS displays the management responsibility centers:</a:t>
            </a:r>
            <a:r>
              <a:rPr lang="en-US" dirty="0"/>
              <a:t>  TBS is concerned with the departmental structures which are in accordance with its departmental operations as previously emphasized. The goals of PPBS, however, are also the core of activity responsibility. It would show who is accountable for the Budget's purpose.</a:t>
            </a:r>
          </a:p>
          <a:p>
            <a:r>
              <a:rPr lang="en-US" dirty="0"/>
              <a:t>3. </a:t>
            </a:r>
            <a:r>
              <a:rPr lang="en-US" b="1" dirty="0"/>
              <a:t>It enables policy-makers to decide on programs:</a:t>
            </a:r>
            <a:r>
              <a:rPr lang="en-US" dirty="0"/>
              <a:t>  As PPBS seeks more than one option to achieve one goal, it allows decision-makers to assess alternatives and choose the best one for the goals of the budget. 3. (Eckstein, 1973:28).</a:t>
            </a:r>
          </a:p>
          <a:p>
            <a:r>
              <a:rPr lang="en-US" dirty="0"/>
              <a:t>4. PPBS offers the ability to find out which programs overlap and therefore save excessive expenditure on resources.</a:t>
            </a:r>
          </a:p>
          <a:p>
            <a:endParaRPr lang="en-US" dirty="0"/>
          </a:p>
        </p:txBody>
      </p:sp>
    </p:spTree>
    <p:extLst>
      <p:ext uri="{BB962C8B-B14F-4D97-AF65-F5344CB8AC3E}">
        <p14:creationId xmlns:p14="http://schemas.microsoft.com/office/powerpoint/2010/main" val="9046729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01A427F-9684-4434-B750-35E32C29E6CB}"/>
              </a:ext>
            </a:extLst>
          </p:cNvPr>
          <p:cNvSpPr>
            <a:spLocks noGrp="1"/>
          </p:cNvSpPr>
          <p:nvPr>
            <p:ph idx="1"/>
          </p:nvPr>
        </p:nvSpPr>
        <p:spPr>
          <a:xfrm>
            <a:off x="652670" y="605562"/>
            <a:ext cx="10515600" cy="5646876"/>
          </a:xfrm>
        </p:spPr>
        <p:txBody>
          <a:bodyPr>
            <a:normAutofit fontScale="92500" lnSpcReduction="10000"/>
          </a:bodyPr>
          <a:lstStyle/>
          <a:p>
            <a:r>
              <a:rPr lang="en-US" dirty="0"/>
              <a:t>5. </a:t>
            </a:r>
            <a:r>
              <a:rPr lang="en-US" b="1" dirty="0"/>
              <a:t>PPBS takes account of programs' long-term impacts:</a:t>
            </a:r>
            <a:r>
              <a:rPr lang="en-US" dirty="0"/>
              <a:t>  New program costs during the first year would be unnecessary. But sensible guy should take into account the whole life of any </a:t>
            </a:r>
            <a:r>
              <a:rPr lang="en-US" dirty="0" err="1"/>
              <a:t>programme</a:t>
            </a:r>
            <a:r>
              <a:rPr lang="en-US" dirty="0"/>
              <a:t>. The PPBS also takes into consideration the whole lifetime of the project annually.</a:t>
            </a:r>
          </a:p>
          <a:p>
            <a:r>
              <a:rPr lang="en-US" dirty="0"/>
              <a:t>6. PPBS offers decision-makers the ability to allocate resources taking into account program components' costs/benefits.</a:t>
            </a:r>
          </a:p>
          <a:p>
            <a:r>
              <a:rPr lang="en-US" dirty="0"/>
              <a:t>7. PPBS is able to provide resources and then monitor the accomplishment of outcomes to the particular services.</a:t>
            </a:r>
          </a:p>
          <a:p>
            <a:r>
              <a:rPr lang="en-US" dirty="0"/>
              <a:t>8. The fiscal budget must be excellent information and accessible from a taxpayers' point of view in order to enhance their confidence in decision-making. Howard (1973) appears correct to concur that "Most men will be rational and make better choices if greater knowledge is provided. Decision will be better if the decision maker understands what to do, if the goals are specified and if resources dedicated to the achievement are combined "There was a mistake (Howard, 1973:112).</a:t>
            </a:r>
          </a:p>
          <a:p>
            <a:endParaRPr lang="en-US" dirty="0"/>
          </a:p>
        </p:txBody>
      </p:sp>
    </p:spTree>
    <p:extLst>
      <p:ext uri="{BB962C8B-B14F-4D97-AF65-F5344CB8AC3E}">
        <p14:creationId xmlns:p14="http://schemas.microsoft.com/office/powerpoint/2010/main" val="13125002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8D85B13-66D2-4E40-A4B0-0E709B1A4BEE}"/>
              </a:ext>
            </a:extLst>
          </p:cNvPr>
          <p:cNvSpPr>
            <a:spLocks noGrp="1"/>
          </p:cNvSpPr>
          <p:nvPr>
            <p:ph idx="1"/>
          </p:nvPr>
        </p:nvSpPr>
        <p:spPr/>
        <p:txBody>
          <a:bodyPr/>
          <a:lstStyle/>
          <a:p>
            <a:r>
              <a:rPr lang="en-US" dirty="0"/>
              <a:t>• Public understanding must be accurate</a:t>
            </a:r>
          </a:p>
          <a:p>
            <a:r>
              <a:rPr lang="en-US" dirty="0"/>
              <a:t>• What sort of public service is available?</a:t>
            </a:r>
          </a:p>
          <a:p>
            <a:r>
              <a:rPr lang="en-US" dirty="0"/>
              <a:t>• How much does it cost?</a:t>
            </a:r>
          </a:p>
          <a:p>
            <a:r>
              <a:rPr lang="en-US" dirty="0"/>
              <a:t>• Are these services effectively delivered?</a:t>
            </a:r>
          </a:p>
          <a:p>
            <a:r>
              <a:rPr lang="en-US" dirty="0"/>
              <a:t>Calling for budget transparency will not only encourage policymakers to increase public accountability and to make the budget more concerned with public needs. From the PPBS assessment, such needs appear to be found through PPBS because most of the information systems are provided by and from PPBS participants.</a:t>
            </a:r>
          </a:p>
          <a:p>
            <a:endParaRPr lang="en-US" dirty="0"/>
          </a:p>
        </p:txBody>
      </p:sp>
    </p:spTree>
    <p:extLst>
      <p:ext uri="{BB962C8B-B14F-4D97-AF65-F5344CB8AC3E}">
        <p14:creationId xmlns:p14="http://schemas.microsoft.com/office/powerpoint/2010/main" val="34048517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288953-1C1B-4FD4-9B3B-9C9DA194FE81}"/>
              </a:ext>
            </a:extLst>
          </p:cNvPr>
          <p:cNvSpPr>
            <a:spLocks noGrp="1"/>
          </p:cNvSpPr>
          <p:nvPr>
            <p:ph type="title"/>
          </p:nvPr>
        </p:nvSpPr>
        <p:spPr/>
        <p:txBody>
          <a:bodyPr/>
          <a:lstStyle/>
          <a:p>
            <a:r>
              <a:rPr lang="en-US" b="1" dirty="0"/>
              <a:t>Disadvantages of PPBS</a:t>
            </a:r>
            <a:endParaRPr lang="en-US" dirty="0"/>
          </a:p>
        </p:txBody>
      </p:sp>
      <p:sp>
        <p:nvSpPr>
          <p:cNvPr id="3" name="Content Placeholder 2">
            <a:extLst>
              <a:ext uri="{FF2B5EF4-FFF2-40B4-BE49-F238E27FC236}">
                <a16:creationId xmlns:a16="http://schemas.microsoft.com/office/drawing/2014/main" xmlns="" id="{FCB43561-9F9A-446A-86E8-6CF4E5B2293C}"/>
              </a:ext>
            </a:extLst>
          </p:cNvPr>
          <p:cNvSpPr>
            <a:spLocks noGrp="1"/>
          </p:cNvSpPr>
          <p:nvPr>
            <p:ph idx="1"/>
          </p:nvPr>
        </p:nvSpPr>
        <p:spPr/>
        <p:txBody>
          <a:bodyPr>
            <a:normAutofit/>
          </a:bodyPr>
          <a:lstStyle/>
          <a:p>
            <a:r>
              <a:rPr lang="en-US" dirty="0"/>
              <a:t>1. Although PPBS targets what might be done, it doesn't think how these goals are to be achieved.</a:t>
            </a:r>
          </a:p>
          <a:p>
            <a:r>
              <a:rPr lang="en-US" dirty="0"/>
              <a:t>2. Not the sole prescription for successful implementation of PPBS is the computer data processing. It may also help decision-makers avoid loss of time if they need certain information, namely, it appears very cheap to collect and arrange data in one location in the memory of the computer that can retrieve relevant information at any moment.</a:t>
            </a:r>
          </a:p>
          <a:p>
            <a:r>
              <a:rPr lang="en-US" dirty="0"/>
              <a:t>3. When PPBS assesses the cost of targets, it tends mainly to collect data and information from both planning and planning choices. It does not take into account current political choices and options.</a:t>
            </a:r>
          </a:p>
          <a:p>
            <a:endParaRPr lang="en-US" dirty="0"/>
          </a:p>
        </p:txBody>
      </p:sp>
    </p:spTree>
    <p:extLst>
      <p:ext uri="{BB962C8B-B14F-4D97-AF65-F5344CB8AC3E}">
        <p14:creationId xmlns:p14="http://schemas.microsoft.com/office/powerpoint/2010/main" val="18950521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615C17-E650-4A70-B717-A2C7C2E7592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7CE39F0C-59D7-4C6E-B904-5777474DD26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218489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D37794-CAE5-4882-8030-F0B2DCCBA351}"/>
              </a:ext>
            </a:extLst>
          </p:cNvPr>
          <p:cNvSpPr>
            <a:spLocks noGrp="1"/>
          </p:cNvSpPr>
          <p:nvPr>
            <p:ph type="title"/>
          </p:nvPr>
        </p:nvSpPr>
        <p:spPr/>
        <p:txBody>
          <a:bodyPr/>
          <a:lstStyle/>
          <a:p>
            <a:r>
              <a:rPr lang="en-US" dirty="0"/>
              <a:t>INTRODUCTION </a:t>
            </a:r>
          </a:p>
        </p:txBody>
      </p:sp>
      <p:sp>
        <p:nvSpPr>
          <p:cNvPr id="3" name="Content Placeholder 2">
            <a:extLst>
              <a:ext uri="{FF2B5EF4-FFF2-40B4-BE49-F238E27FC236}">
                <a16:creationId xmlns:a16="http://schemas.microsoft.com/office/drawing/2014/main" xmlns="" id="{9804BED9-CB17-4C54-93D7-8682128418D4}"/>
              </a:ext>
            </a:extLst>
          </p:cNvPr>
          <p:cNvSpPr>
            <a:spLocks noGrp="1"/>
          </p:cNvSpPr>
          <p:nvPr>
            <p:ph idx="1"/>
          </p:nvPr>
        </p:nvSpPr>
        <p:spPr/>
        <p:txBody>
          <a:bodyPr/>
          <a:lstStyle/>
          <a:p>
            <a:r>
              <a:rPr lang="en-US" dirty="0"/>
              <a:t>The PPBS is an integrated management system which emphasizes the use of analysis for grammatical decision-taking. PPBS is designed to offer management with a stronger analysis foundation for the decision-making and implementation of such choices by integrating the planning, programming and budgeting processes. In its widest meaning, the word management is employed here; it is used in the context of the whole management and management of the company. The decision-making of the program is a key management role. It means making fundamental decisions</a:t>
            </a:r>
          </a:p>
        </p:txBody>
      </p:sp>
    </p:spTree>
    <p:extLst>
      <p:ext uri="{BB962C8B-B14F-4D97-AF65-F5344CB8AC3E}">
        <p14:creationId xmlns:p14="http://schemas.microsoft.com/office/powerpoint/2010/main" val="2774041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E12D77D-1C31-4CB3-8352-C4B85BC3037E}"/>
              </a:ext>
            </a:extLst>
          </p:cNvPr>
          <p:cNvSpPr>
            <a:spLocks noGrp="1"/>
          </p:cNvSpPr>
          <p:nvPr>
            <p:ph idx="1"/>
          </p:nvPr>
        </p:nvSpPr>
        <p:spPr>
          <a:xfrm>
            <a:off x="838200" y="397565"/>
            <a:ext cx="10515600" cy="5779398"/>
          </a:xfrm>
        </p:spPr>
        <p:txBody>
          <a:bodyPr>
            <a:normAutofit lnSpcReduction="10000"/>
          </a:bodyPr>
          <a:lstStyle/>
          <a:p>
            <a:r>
              <a:rPr lang="en-US" dirty="0"/>
              <a:t>Planning-Programming-Budgeting, also known as Planning-</a:t>
            </a:r>
            <a:r>
              <a:rPr lang="en-US" dirty="0" err="1"/>
              <a:t>ProgrammingBudgeting</a:t>
            </a:r>
            <a:r>
              <a:rPr lang="en-US" dirty="0"/>
              <a:t> System, or PPBS, is a system of resource allocation designed to improve government efficiency and effectiveness by establishing long-range planning goals, </a:t>
            </a:r>
            <a:r>
              <a:rPr lang="en-US" dirty="0" err="1"/>
              <a:t>analysing</a:t>
            </a:r>
            <a:r>
              <a:rPr lang="en-US" dirty="0"/>
              <a:t> the costs and benefits of alternative </a:t>
            </a:r>
            <a:r>
              <a:rPr lang="en-US" dirty="0" err="1"/>
              <a:t>programmes</a:t>
            </a:r>
            <a:r>
              <a:rPr lang="en-US" dirty="0"/>
              <a:t> that would meet these goals, and articulating </a:t>
            </a:r>
            <a:r>
              <a:rPr lang="en-US" dirty="0" err="1"/>
              <a:t>programmes</a:t>
            </a:r>
            <a:r>
              <a:rPr lang="en-US" dirty="0"/>
              <a:t> as budgetary and legislative proposals. </a:t>
            </a:r>
          </a:p>
          <a:p>
            <a:endParaRPr lang="en-US" dirty="0"/>
          </a:p>
          <a:p>
            <a:r>
              <a:rPr lang="en-US" dirty="0"/>
              <a:t>The Planning-Programming-Budgeting Systems (PPBS) was first adopted in the US, in the 1960s by the Kennedy administration, for increasing administrative performance and for improving the policy-making process in the </a:t>
            </a:r>
            <a:r>
              <a:rPr lang="en-US" dirty="0" err="1"/>
              <a:t>Defence</a:t>
            </a:r>
            <a:r>
              <a:rPr lang="en-US" dirty="0"/>
              <a:t> arena. It was fully implemented in the Department of </a:t>
            </a:r>
            <a:r>
              <a:rPr lang="en-US" dirty="0" err="1"/>
              <a:t>Defence</a:t>
            </a:r>
            <a:r>
              <a:rPr lang="en-US" dirty="0"/>
              <a:t> by 1961. It worked so well that PPBS was adopted in all federal departments in 1965 by President Lyndon Johnson.</a:t>
            </a:r>
          </a:p>
        </p:txBody>
      </p:sp>
    </p:spTree>
    <p:extLst>
      <p:ext uri="{BB962C8B-B14F-4D97-AF65-F5344CB8AC3E}">
        <p14:creationId xmlns:p14="http://schemas.microsoft.com/office/powerpoint/2010/main" val="1873264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5A040384-2841-4860-BE75-F38831AB738D}"/>
              </a:ext>
            </a:extLst>
          </p:cNvPr>
          <p:cNvSpPr>
            <a:spLocks noGrp="1"/>
          </p:cNvSpPr>
          <p:nvPr>
            <p:ph idx="1"/>
          </p:nvPr>
        </p:nvSpPr>
        <p:spPr/>
        <p:txBody>
          <a:bodyPr/>
          <a:lstStyle/>
          <a:p>
            <a:r>
              <a:rPr lang="en-US" dirty="0"/>
              <a:t>The PPBS approach thus aimed at setting goals and strategies, </a:t>
            </a:r>
            <a:r>
              <a:rPr lang="en-US" dirty="0" err="1"/>
              <a:t>analysing</a:t>
            </a:r>
            <a:r>
              <a:rPr lang="en-US" dirty="0"/>
              <a:t> their costs and benefits, focusing on objectives to be achieved, and monitoring through an ongoing review of results. PPB is perhaps, the single most comprehensively 88 Budget “rational” budgeting system (Henry). Although PPBS had a brief and glorious history in the US and a few other countries, it was not without weaknesses.</a:t>
            </a:r>
          </a:p>
        </p:txBody>
      </p:sp>
    </p:spTree>
    <p:extLst>
      <p:ext uri="{BB962C8B-B14F-4D97-AF65-F5344CB8AC3E}">
        <p14:creationId xmlns:p14="http://schemas.microsoft.com/office/powerpoint/2010/main" val="64201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575191E-9FFA-45A3-8E4C-7989B8D60F8E}"/>
              </a:ext>
            </a:extLst>
          </p:cNvPr>
          <p:cNvSpPr>
            <a:spLocks noGrp="1"/>
          </p:cNvSpPr>
          <p:nvPr>
            <p:ph idx="1"/>
          </p:nvPr>
        </p:nvSpPr>
        <p:spPr/>
        <p:txBody>
          <a:bodyPr>
            <a:normAutofit lnSpcReduction="10000"/>
          </a:bodyPr>
          <a:lstStyle/>
          <a:p>
            <a:r>
              <a:rPr lang="en-US" dirty="0"/>
              <a:t>The basic weakness of it was the limitation of the rational decision-making model itself. It was difficult for PPBS administrators to identify all possible goals, </a:t>
            </a:r>
            <a:r>
              <a:rPr lang="en-US" dirty="0" err="1"/>
              <a:t>programmes</a:t>
            </a:r>
            <a:r>
              <a:rPr lang="en-US" dirty="0"/>
              <a:t> and projects. Trying to apply an agreed sum of money on the costs and benefits of social </a:t>
            </a:r>
            <a:r>
              <a:rPr lang="en-US" dirty="0" err="1"/>
              <a:t>programmes</a:t>
            </a:r>
            <a:r>
              <a:rPr lang="en-US" dirty="0"/>
              <a:t> was often found to be impracticable. The difficulty of cost-benefit analysis (CBA) arises from trying to place a monetary value on the intangible benefits of specific </a:t>
            </a:r>
            <a:r>
              <a:rPr lang="en-US" dirty="0" err="1"/>
              <a:t>programmes</a:t>
            </a:r>
            <a:r>
              <a:rPr lang="en-US" dirty="0"/>
              <a:t>. PPBS tried to reverse the role of legislators and administrators. Its administrators controlled much of the policy-making debate, and legislators believed that they were not receiving all the information they needed, and that they had no way to evaluate the data they received. Thus, legislative choices were severely limited by administrators who pre-selected policy choices. T</a:t>
            </a:r>
          </a:p>
        </p:txBody>
      </p:sp>
    </p:spTree>
    <p:extLst>
      <p:ext uri="{BB962C8B-B14F-4D97-AF65-F5344CB8AC3E}">
        <p14:creationId xmlns:p14="http://schemas.microsoft.com/office/powerpoint/2010/main" val="38454488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5EEBD93C-36B6-42D6-A02E-AFE524474145}"/>
              </a:ext>
            </a:extLst>
          </p:cNvPr>
          <p:cNvSpPr>
            <a:spLocks noGrp="1"/>
          </p:cNvSpPr>
          <p:nvPr>
            <p:ph idx="1"/>
          </p:nvPr>
        </p:nvSpPr>
        <p:spPr/>
        <p:txBody>
          <a:bodyPr/>
          <a:lstStyle/>
          <a:p>
            <a:r>
              <a:rPr lang="en-US" dirty="0"/>
              <a:t>The legislature tended to look to the bureaucracy for policy formulation. Also, many of the planning projections in PPBS were of longer duration than the spans of legislators’ own terms in office or until the next election. Finally, PPBS overlooked the political strength of legislators or the needs of their constituencies. Taking these factors into account the PPBS was given up by the US federal government in 1971 during the presidency of Richard Nixon.</a:t>
            </a:r>
          </a:p>
        </p:txBody>
      </p:sp>
    </p:spTree>
    <p:extLst>
      <p:ext uri="{BB962C8B-B14F-4D97-AF65-F5344CB8AC3E}">
        <p14:creationId xmlns:p14="http://schemas.microsoft.com/office/powerpoint/2010/main" val="1494796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75E7D2A-59E6-4B2F-920E-0AB0401042B6}"/>
              </a:ext>
            </a:extLst>
          </p:cNvPr>
          <p:cNvSpPr>
            <a:spLocks noGrp="1"/>
          </p:cNvSpPr>
          <p:nvPr>
            <p:ph idx="1"/>
          </p:nvPr>
        </p:nvSpPr>
        <p:spPr/>
        <p:txBody>
          <a:bodyPr/>
          <a:lstStyle/>
          <a:p>
            <a:r>
              <a:rPr lang="en-US" dirty="0"/>
              <a:t>The PPBS mainly addresses significant policy cessations. Its focus is on the managerial activities before real operations. An organization may be seen as performing its duties through five fundamental and sequence stages in a simplified manner:</a:t>
            </a:r>
          </a:p>
          <a:p>
            <a:endParaRPr lang="en-US" dirty="0"/>
          </a:p>
          <a:p>
            <a:pPr marL="0" indent="0">
              <a:buNone/>
            </a:pPr>
            <a:r>
              <a:rPr lang="en-US" dirty="0"/>
              <a:t>. (1) planning, (2) programming, (3) budgeting, (4) work and (5) assessment. PPBS deals with the first three stages as its name implies. Each phase has a separate but connected role in the overall management of the business.</a:t>
            </a:r>
          </a:p>
          <a:p>
            <a:endParaRPr lang="en-US" dirty="0"/>
          </a:p>
        </p:txBody>
      </p:sp>
    </p:spTree>
    <p:extLst>
      <p:ext uri="{BB962C8B-B14F-4D97-AF65-F5344CB8AC3E}">
        <p14:creationId xmlns:p14="http://schemas.microsoft.com/office/powerpoint/2010/main" val="733394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6EFE33-0049-4CDF-8AA3-4F0E0B07E6D3}"/>
              </a:ext>
            </a:extLst>
          </p:cNvPr>
          <p:cNvSpPr>
            <a:spLocks noGrp="1"/>
          </p:cNvSpPr>
          <p:nvPr>
            <p:ph type="title"/>
          </p:nvPr>
        </p:nvSpPr>
        <p:spPr/>
        <p:txBody>
          <a:bodyPr/>
          <a:lstStyle/>
          <a:p>
            <a:r>
              <a:rPr lang="en-US" dirty="0"/>
              <a:t>PLANNING </a:t>
            </a:r>
          </a:p>
        </p:txBody>
      </p:sp>
      <p:sp>
        <p:nvSpPr>
          <p:cNvPr id="3" name="Content Placeholder 2">
            <a:extLst>
              <a:ext uri="{FF2B5EF4-FFF2-40B4-BE49-F238E27FC236}">
                <a16:creationId xmlns:a16="http://schemas.microsoft.com/office/drawing/2014/main" xmlns="" id="{36559D1C-03CE-403B-AA4D-38743424FFAB}"/>
              </a:ext>
            </a:extLst>
          </p:cNvPr>
          <p:cNvSpPr>
            <a:spLocks noGrp="1"/>
          </p:cNvSpPr>
          <p:nvPr>
            <p:ph idx="1"/>
          </p:nvPr>
        </p:nvSpPr>
        <p:spPr/>
        <p:txBody>
          <a:bodyPr/>
          <a:lstStyle/>
          <a:p>
            <a:r>
              <a:rPr lang="en-US" dirty="0"/>
              <a:t>Planning is an analytical activity which helps to determine the goals of the business and then examines action pathways which may be followed with the aims. Planning really raises the issue of certain measures which would help the company to achieve its objective more than its numerous alternatives.</a:t>
            </a:r>
          </a:p>
        </p:txBody>
      </p:sp>
    </p:spTree>
    <p:extLst>
      <p:ext uri="{BB962C8B-B14F-4D97-AF65-F5344CB8AC3E}">
        <p14:creationId xmlns:p14="http://schemas.microsoft.com/office/powerpoint/2010/main" val="781110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2B9AB9-ACD5-4960-85C4-3A2C346A7AF0}"/>
              </a:ext>
            </a:extLst>
          </p:cNvPr>
          <p:cNvSpPr>
            <a:spLocks noGrp="1"/>
          </p:cNvSpPr>
          <p:nvPr>
            <p:ph type="title"/>
          </p:nvPr>
        </p:nvSpPr>
        <p:spPr/>
        <p:txBody>
          <a:bodyPr/>
          <a:lstStyle/>
          <a:p>
            <a:r>
              <a:rPr lang="en-US" dirty="0"/>
              <a:t>PROGRAMMING </a:t>
            </a:r>
          </a:p>
        </p:txBody>
      </p:sp>
      <p:sp>
        <p:nvSpPr>
          <p:cNvPr id="3" name="Content Placeholder 2">
            <a:extLst>
              <a:ext uri="{FF2B5EF4-FFF2-40B4-BE49-F238E27FC236}">
                <a16:creationId xmlns:a16="http://schemas.microsoft.com/office/drawing/2014/main" xmlns="" id="{2C590D08-27D0-4D87-BC9C-A241F53D8F3C}"/>
              </a:ext>
            </a:extLst>
          </p:cNvPr>
          <p:cNvSpPr>
            <a:spLocks noGrp="1"/>
          </p:cNvSpPr>
          <p:nvPr>
            <p:ph idx="1"/>
          </p:nvPr>
        </p:nvSpPr>
        <p:spPr/>
        <p:txBody>
          <a:bodyPr/>
          <a:lstStyle/>
          <a:p>
            <a:r>
              <a:rPr lang="en-US" dirty="0"/>
              <a:t>Programming is the role of transforming plans into a particular [or organization] action schedule. It comprises of programming</a:t>
            </a:r>
          </a:p>
        </p:txBody>
      </p:sp>
    </p:spTree>
    <p:extLst>
      <p:ext uri="{BB962C8B-B14F-4D97-AF65-F5344CB8AC3E}">
        <p14:creationId xmlns:p14="http://schemas.microsoft.com/office/powerpoint/2010/main" val="35585581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TotalTime>
  <Words>792</Words>
  <Application>Microsoft Office PowerPoint</Application>
  <PresentationFormat>Custom</PresentationFormat>
  <Paragraphs>53</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PPBS  </vt:lpstr>
      <vt:lpstr>INTRODUCTION </vt:lpstr>
      <vt:lpstr>PowerPoint Presentation</vt:lpstr>
      <vt:lpstr>PowerPoint Presentation</vt:lpstr>
      <vt:lpstr>PowerPoint Presentation</vt:lpstr>
      <vt:lpstr>PowerPoint Presentation</vt:lpstr>
      <vt:lpstr>PowerPoint Presentation</vt:lpstr>
      <vt:lpstr>PLANNING </vt:lpstr>
      <vt:lpstr>PROGRAMMING </vt:lpstr>
      <vt:lpstr>BUDGETING </vt:lpstr>
      <vt:lpstr>COMPONENT OF PPBS </vt:lpstr>
      <vt:lpstr>PPBS is concerned not only with inputs and outputs but also with outcomes (effects) and alternatives. In the model advanced by Charles Schultze, PPBS involves the following:</vt:lpstr>
      <vt:lpstr>Advantages of PPBS</vt:lpstr>
      <vt:lpstr>PowerPoint Presentation</vt:lpstr>
      <vt:lpstr>PowerPoint Presentation</vt:lpstr>
      <vt:lpstr>Disadvantages of PPBS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PPBS</dc:title>
  <dc:creator>aparajita sharma</dc:creator>
  <cp:lastModifiedBy>acer</cp:lastModifiedBy>
  <cp:revision>6</cp:revision>
  <dcterms:created xsi:type="dcterms:W3CDTF">2023-10-04T06:03:40Z</dcterms:created>
  <dcterms:modified xsi:type="dcterms:W3CDTF">2025-08-07T07:29:07Z</dcterms:modified>
</cp:coreProperties>
</file>